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sldIdLst>
    <p:sldId id="257" r:id="rId2"/>
    <p:sldId id="258" r:id="rId3"/>
    <p:sldId id="259" r:id="rId4"/>
    <p:sldId id="261" r:id="rId5"/>
    <p:sldId id="270" r:id="rId6"/>
    <p:sldId id="264" r:id="rId7"/>
    <p:sldId id="266" r:id="rId8"/>
    <p:sldId id="271" r:id="rId9"/>
    <p:sldId id="268" r:id="rId10"/>
    <p:sldId id="272" r:id="rId11"/>
    <p:sldId id="269"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7" d="100"/>
          <a:sy n="87"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85217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4A0E3-F305-4462-B87F-5547C2549514}"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154138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111701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14213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2950334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298717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1302249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400108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82967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55276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75704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54A0E3-F305-4462-B87F-5547C2549514}"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268682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54A0E3-F305-4462-B87F-5547C2549514}" type="datetimeFigureOut">
              <a:rPr lang="en-US" smtClean="0"/>
              <a:t>7/1/2016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290510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163326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212950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054A0E3-F305-4462-B87F-5547C2549514}" type="datetimeFigureOut">
              <a:rPr lang="en-US" smtClean="0"/>
              <a:t>7/1/2016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68409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4A0E3-F305-4462-B87F-5547C2549514}" type="datetimeFigureOut">
              <a:rPr lang="en-US" smtClean="0"/>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DD1EF-4481-469D-BEA1-F599E2C6A494}" type="slidenum">
              <a:rPr lang="en-US" smtClean="0"/>
              <a:t>‹#›</a:t>
            </a:fld>
            <a:endParaRPr lang="en-US"/>
          </a:p>
        </p:txBody>
      </p:sp>
    </p:spTree>
    <p:extLst>
      <p:ext uri="{BB962C8B-B14F-4D97-AF65-F5344CB8AC3E}">
        <p14:creationId xmlns:p14="http://schemas.microsoft.com/office/powerpoint/2010/main" val="304625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054A0E3-F305-4462-B87F-5547C2549514}" type="datetimeFigureOut">
              <a:rPr lang="en-US" smtClean="0"/>
              <a:t>7/1/2016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91DD1EF-4481-469D-BEA1-F599E2C6A494}" type="slidenum">
              <a:rPr lang="en-US" smtClean="0"/>
              <a:t>‹#›</a:t>
            </a:fld>
            <a:endParaRPr lang="en-US"/>
          </a:p>
        </p:txBody>
      </p:sp>
    </p:spTree>
    <p:extLst>
      <p:ext uri="{BB962C8B-B14F-4D97-AF65-F5344CB8AC3E}">
        <p14:creationId xmlns:p14="http://schemas.microsoft.com/office/powerpoint/2010/main" val="3077430011"/>
      </p:ext>
    </p:extLst>
  </p:cSld>
  <p:clrMap bg1="dk1" tx1="lt1" bg2="dk2" tx2="lt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 id="2147483946" r:id="rId15"/>
    <p:sldLayoutId id="2147483947" r:id="rId16"/>
    <p:sldLayoutId id="214748394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KBEFD</a:t>
            </a:r>
            <a:endParaRPr lang="en-US" dirty="0"/>
          </a:p>
        </p:txBody>
      </p:sp>
      <p:sp>
        <p:nvSpPr>
          <p:cNvPr id="3" name="Subtitle 2"/>
          <p:cNvSpPr>
            <a:spLocks noGrp="1"/>
          </p:cNvSpPr>
          <p:nvPr>
            <p:ph type="subTitle" idx="1"/>
          </p:nvPr>
        </p:nvSpPr>
        <p:spPr/>
        <p:txBody>
          <a:bodyPr/>
          <a:lstStyle/>
          <a:p>
            <a:r>
              <a:rPr lang="en-US" dirty="0" smtClean="0"/>
              <a:t> Establishment License Online Renewal</a:t>
            </a:r>
            <a:endParaRPr lang="en-US" dirty="0"/>
          </a:p>
        </p:txBody>
      </p:sp>
    </p:spTree>
    <p:extLst>
      <p:ext uri="{BB962C8B-B14F-4D97-AF65-F5344CB8AC3E}">
        <p14:creationId xmlns:p14="http://schemas.microsoft.com/office/powerpoint/2010/main" val="694424710"/>
      </p:ext>
    </p:extLst>
  </p:cSld>
  <p:clrMapOvr>
    <a:masterClrMapping/>
  </p:clrMapOvr>
  <p:transition spd="slow" advTm="5527">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Payment</a:t>
            </a:r>
            <a:endParaRPr lang="en-US" dirty="0"/>
          </a:p>
        </p:txBody>
      </p:sp>
      <p:pic>
        <p:nvPicPr>
          <p:cNvPr id="4" name="Content Placeholder 3"/>
          <p:cNvPicPr>
            <a:picLocks noGrp="1" noChangeAspect="1"/>
          </p:cNvPicPr>
          <p:nvPr>
            <p:ph idx="1"/>
          </p:nvPr>
        </p:nvPicPr>
        <p:blipFill>
          <a:blip r:embed="rId2"/>
          <a:stretch>
            <a:fillRect/>
          </a:stretch>
        </p:blipFill>
        <p:spPr>
          <a:xfrm>
            <a:off x="1971675" y="2250281"/>
            <a:ext cx="7210425" cy="3800475"/>
          </a:xfrm>
          <a:prstGeom prst="rect">
            <a:avLst/>
          </a:prstGeom>
        </p:spPr>
      </p:pic>
      <p:sp>
        <p:nvSpPr>
          <p:cNvPr id="5" name="TextBox 4"/>
          <p:cNvSpPr txBox="1"/>
          <p:nvPr/>
        </p:nvSpPr>
        <p:spPr>
          <a:xfrm>
            <a:off x="1602737" y="6050756"/>
            <a:ext cx="7491470" cy="646331"/>
          </a:xfrm>
          <a:prstGeom prst="rect">
            <a:avLst/>
          </a:prstGeom>
          <a:noFill/>
        </p:spPr>
        <p:txBody>
          <a:bodyPr wrap="square" rtlCol="0">
            <a:spAutoFit/>
          </a:bodyPr>
          <a:lstStyle/>
          <a:p>
            <a:r>
              <a:rPr lang="en-US" dirty="0" smtClean="0"/>
              <a:t>Review payment confirmation </a:t>
            </a:r>
            <a:r>
              <a:rPr lang="en-US" dirty="0" smtClean="0"/>
              <a:t>and</a:t>
            </a:r>
            <a:r>
              <a:rPr lang="en-US" dirty="0" smtClean="0"/>
              <a:t> </a:t>
            </a:r>
            <a:r>
              <a:rPr lang="en-US" dirty="0" smtClean="0"/>
              <a:t>print or email this page.  Be sure to click “</a:t>
            </a:r>
            <a:r>
              <a:rPr lang="en-US" dirty="0" smtClean="0"/>
              <a:t>FINISH</a:t>
            </a:r>
            <a:r>
              <a:rPr lang="en-US" dirty="0" smtClean="0"/>
              <a:t>”.</a:t>
            </a:r>
            <a:endParaRPr lang="en-US" dirty="0"/>
          </a:p>
        </p:txBody>
      </p:sp>
    </p:spTree>
    <p:extLst>
      <p:ext uri="{BB962C8B-B14F-4D97-AF65-F5344CB8AC3E}">
        <p14:creationId xmlns:p14="http://schemas.microsoft.com/office/powerpoint/2010/main" val="1002025429"/>
      </p:ext>
    </p:extLst>
  </p:cSld>
  <p:clrMapOvr>
    <a:masterClrMapping/>
  </p:clrMapOvr>
  <mc:AlternateContent xmlns:mc="http://schemas.openxmlformats.org/markup-compatibility/2006">
    <mc:Choice xmlns:p14="http://schemas.microsoft.com/office/powerpoint/2010/main" Requires="p14">
      <p:transition spd="slow" p14:dur="1600" advTm="10782">
        <p14:gallery dir="l"/>
      </p:transition>
    </mc:Choice>
    <mc:Fallback>
      <p:transition spd="slow" advTm="10782">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Certificate</a:t>
            </a:r>
            <a:endParaRPr lang="en-US" dirty="0"/>
          </a:p>
        </p:txBody>
      </p:sp>
      <p:pic>
        <p:nvPicPr>
          <p:cNvPr id="12290" name="Picture 2"/>
          <p:cNvPicPr>
            <a:picLocks noGrp="1" noChangeAspect="1" noChangeArrowheads="1"/>
          </p:cNvPicPr>
          <p:nvPr>
            <p:ph idx="1"/>
          </p:nvPr>
        </p:nvPicPr>
        <p:blipFill>
          <a:blip r:embed="rId2" cstate="print"/>
          <a:stretch>
            <a:fillRect/>
          </a:stretch>
        </p:blipFill>
        <p:spPr bwMode="auto">
          <a:xfrm>
            <a:off x="2057400" y="1364774"/>
            <a:ext cx="6991350" cy="2381250"/>
          </a:xfrm>
          <a:prstGeom prst="rect">
            <a:avLst/>
          </a:prstGeom>
          <a:noFill/>
          <a:ln w="9525">
            <a:noFill/>
            <a:miter lim="800000"/>
            <a:headEnd/>
            <a:tailEnd/>
          </a:ln>
        </p:spPr>
      </p:pic>
      <p:sp>
        <p:nvSpPr>
          <p:cNvPr id="7" name="TextBox 6"/>
          <p:cNvSpPr txBox="1"/>
          <p:nvPr/>
        </p:nvSpPr>
        <p:spPr>
          <a:xfrm>
            <a:off x="2057400" y="5638801"/>
            <a:ext cx="8001000" cy="923330"/>
          </a:xfrm>
          <a:prstGeom prst="rect">
            <a:avLst/>
          </a:prstGeom>
          <a:noFill/>
        </p:spPr>
        <p:txBody>
          <a:bodyPr wrap="square" rtlCol="0">
            <a:spAutoFit/>
          </a:bodyPr>
          <a:lstStyle/>
          <a:p>
            <a:r>
              <a:rPr lang="en-US" dirty="0"/>
              <a:t>A temporary certificate is available to download and print.  It does expire and must be discarded upon receipt of the official sticker </a:t>
            </a:r>
            <a:r>
              <a:rPr lang="en-US" dirty="0" smtClean="0"/>
              <a:t>from </a:t>
            </a:r>
            <a:r>
              <a:rPr lang="en-US" dirty="0"/>
              <a:t>the Board office.</a:t>
            </a:r>
          </a:p>
        </p:txBody>
      </p:sp>
      <p:pic>
        <p:nvPicPr>
          <p:cNvPr id="14338" name="Picture 2"/>
          <p:cNvPicPr>
            <a:picLocks noChangeAspect="1" noChangeArrowheads="1"/>
          </p:cNvPicPr>
          <p:nvPr/>
        </p:nvPicPr>
        <p:blipFill>
          <a:blip r:embed="rId3" cstate="print"/>
          <a:srcRect/>
          <a:stretch>
            <a:fillRect/>
          </a:stretch>
        </p:blipFill>
        <p:spPr bwMode="auto">
          <a:xfrm>
            <a:off x="4343401" y="3581400"/>
            <a:ext cx="3057525" cy="1981200"/>
          </a:xfrm>
          <a:prstGeom prst="rect">
            <a:avLst/>
          </a:prstGeom>
          <a:noFill/>
          <a:ln w="9525">
            <a:noFill/>
            <a:miter lim="800000"/>
            <a:headEnd/>
            <a:tailEnd/>
          </a:ln>
        </p:spPr>
      </p:pic>
    </p:spTree>
    <p:extLst>
      <p:ext uri="{BB962C8B-B14F-4D97-AF65-F5344CB8AC3E}">
        <p14:creationId xmlns:p14="http://schemas.microsoft.com/office/powerpoint/2010/main" val="520197159"/>
      </p:ext>
    </p:extLst>
  </p:cSld>
  <p:clrMapOvr>
    <a:masterClrMapping/>
  </p:clrMapOvr>
  <p:transition spd="slow" advTm="11505">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400530"/>
          </a:xfrm>
        </p:spPr>
        <p:txBody>
          <a:bodyPr/>
          <a:lstStyle/>
          <a:p>
            <a:pPr algn="ctr"/>
            <a:r>
              <a:rPr lang="en-US" dirty="0" smtClean="0"/>
              <a:t>GPL</a:t>
            </a:r>
            <a:endParaRPr lang="en-US" dirty="0"/>
          </a:p>
        </p:txBody>
      </p:sp>
      <p:sp>
        <p:nvSpPr>
          <p:cNvPr id="3" name="Content Placeholder 2"/>
          <p:cNvSpPr>
            <a:spLocks noGrp="1"/>
          </p:cNvSpPr>
          <p:nvPr>
            <p:ph idx="1"/>
          </p:nvPr>
        </p:nvSpPr>
        <p:spPr/>
        <p:txBody>
          <a:bodyPr/>
          <a:lstStyle/>
          <a:p>
            <a:r>
              <a:rPr lang="en-US" dirty="0" smtClean="0"/>
              <a:t>Send the GPL to the board office via </a:t>
            </a:r>
            <a:r>
              <a:rPr lang="en-US" b="1" dirty="0" smtClean="0"/>
              <a:t>mail</a:t>
            </a:r>
            <a:r>
              <a:rPr lang="en-US" dirty="0" smtClean="0"/>
              <a:t> or fax.  </a:t>
            </a:r>
          </a:p>
          <a:p>
            <a:r>
              <a:rPr lang="en-US" dirty="0" smtClean="0"/>
              <a:t>Be sure to put your license number on the </a:t>
            </a:r>
            <a:r>
              <a:rPr lang="en-US" b="1" dirty="0" smtClean="0"/>
              <a:t>front page</a:t>
            </a:r>
            <a:r>
              <a:rPr lang="en-US" dirty="0" smtClean="0"/>
              <a:t> of the GPL</a:t>
            </a:r>
          </a:p>
          <a:p>
            <a:r>
              <a:rPr lang="en-US" dirty="0" smtClean="0"/>
              <a:t>Mail: 9114 Leesgate Rd Ste 4</a:t>
            </a:r>
            <a:br>
              <a:rPr lang="en-US" dirty="0" smtClean="0"/>
            </a:br>
            <a:r>
              <a:rPr lang="en-US" dirty="0" smtClean="0"/>
              <a:t>Louisville, KY 40222</a:t>
            </a:r>
          </a:p>
          <a:p>
            <a:r>
              <a:rPr lang="en-US" dirty="0" smtClean="0"/>
              <a:t>Fax: 502-426-4117</a:t>
            </a:r>
            <a:endParaRPr lang="en-US" dirty="0"/>
          </a:p>
        </p:txBody>
      </p:sp>
    </p:spTree>
    <p:extLst>
      <p:ext uri="{BB962C8B-B14F-4D97-AF65-F5344CB8AC3E}">
        <p14:creationId xmlns:p14="http://schemas.microsoft.com/office/powerpoint/2010/main" val="3921649267"/>
      </p:ext>
    </p:extLst>
  </p:cSld>
  <p:clrMapOvr>
    <a:masterClrMapping/>
  </p:clrMapOvr>
  <mc:AlternateContent xmlns:mc="http://schemas.openxmlformats.org/markup-compatibility/2006">
    <mc:Choice xmlns:p14="http://schemas.microsoft.com/office/powerpoint/2010/main" Requires="p14">
      <p:transition spd="slow" p14:dur="2000" advTm="10037"/>
    </mc:Choice>
    <mc:Fallback>
      <p:transition spd="slow" advTm="1003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a:t>
            </a:r>
            <a:endParaRPr lang="en-US" dirty="0"/>
          </a:p>
        </p:txBody>
      </p:sp>
      <p:sp>
        <p:nvSpPr>
          <p:cNvPr id="3" name="Content Placeholder 2"/>
          <p:cNvSpPr>
            <a:spLocks noGrp="1"/>
          </p:cNvSpPr>
          <p:nvPr>
            <p:ph idx="1"/>
          </p:nvPr>
        </p:nvSpPr>
        <p:spPr/>
        <p:txBody>
          <a:bodyPr/>
          <a:lstStyle/>
          <a:p>
            <a:pPr marL="0" indent="0" algn="ctr">
              <a:buNone/>
            </a:pPr>
            <a:r>
              <a:rPr lang="en-US" sz="2800" b="1" dirty="0"/>
              <a:t>This concludes the information needed to complete the Online </a:t>
            </a:r>
            <a:r>
              <a:rPr lang="en-US" sz="2800" b="1" dirty="0" smtClean="0"/>
              <a:t>Establishment Renewal</a:t>
            </a:r>
            <a:r>
              <a:rPr lang="en-US" sz="2800" b="1" dirty="0"/>
              <a:t>; if you have any further questions feel free to contact the office </a:t>
            </a:r>
            <a:r>
              <a:rPr lang="en-US" sz="2800" b="1" dirty="0" smtClean="0"/>
              <a:t>staff.</a:t>
            </a:r>
            <a:endParaRPr lang="en-US" sz="2800" b="1" dirty="0"/>
          </a:p>
          <a:p>
            <a:endParaRPr lang="en-US" dirty="0"/>
          </a:p>
        </p:txBody>
      </p:sp>
    </p:spTree>
    <p:extLst>
      <p:ext uri="{BB962C8B-B14F-4D97-AF65-F5344CB8AC3E}">
        <p14:creationId xmlns:p14="http://schemas.microsoft.com/office/powerpoint/2010/main" val="413799594"/>
      </p:ext>
    </p:extLst>
  </p:cSld>
  <p:clrMapOvr>
    <a:masterClrMapping/>
  </p:clrMapOvr>
  <mc:AlternateContent xmlns:mc="http://schemas.openxmlformats.org/markup-compatibility/2006">
    <mc:Choice xmlns:p14="http://schemas.microsoft.com/office/powerpoint/2010/main" Requires="p14">
      <p:transition spd="slow" p14:dur="2000" advTm="7053"/>
    </mc:Choice>
    <mc:Fallback>
      <p:transition spd="slow" advTm="705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Establishment Renewal Login</a:t>
            </a:r>
            <a:endParaRPr lang="en-US" sz="4800" dirty="0"/>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1667853" y="5432406"/>
            <a:ext cx="8382000" cy="1015663"/>
          </a:xfrm>
          <a:prstGeom prst="rect">
            <a:avLst/>
          </a:prstGeom>
          <a:noFill/>
        </p:spPr>
        <p:txBody>
          <a:bodyPr wrap="square" rtlCol="0">
            <a:spAutoFit/>
          </a:bodyPr>
          <a:lstStyle/>
          <a:p>
            <a:r>
              <a:rPr lang="en-US" sz="2000" b="1" dirty="0" smtClean="0"/>
              <a:t>Sign in using the license number and the last 4 digits of the registered phone number. If </a:t>
            </a:r>
            <a:r>
              <a:rPr lang="en-US" sz="2000" b="1" dirty="0"/>
              <a:t>you have trouble on this screen, contact the </a:t>
            </a:r>
            <a:r>
              <a:rPr lang="en-US" sz="2000" b="1" dirty="0" smtClean="0"/>
              <a:t>office</a:t>
            </a:r>
            <a:endParaRPr lang="en-US" sz="2000" b="1" dirty="0"/>
          </a:p>
        </p:txBody>
      </p:sp>
      <p:pic>
        <p:nvPicPr>
          <p:cNvPr id="7" name="Picture 6"/>
          <p:cNvPicPr>
            <a:picLocks noChangeAspect="1"/>
          </p:cNvPicPr>
          <p:nvPr/>
        </p:nvPicPr>
        <p:blipFill>
          <a:blip r:embed="rId2"/>
          <a:stretch>
            <a:fillRect/>
          </a:stretch>
        </p:blipFill>
        <p:spPr>
          <a:xfrm>
            <a:off x="2430940" y="2655233"/>
            <a:ext cx="5391150" cy="1495425"/>
          </a:xfrm>
          <a:prstGeom prst="rect">
            <a:avLst/>
          </a:prstGeom>
        </p:spPr>
      </p:pic>
    </p:spTree>
    <p:extLst>
      <p:ext uri="{BB962C8B-B14F-4D97-AF65-F5344CB8AC3E}">
        <p14:creationId xmlns:p14="http://schemas.microsoft.com/office/powerpoint/2010/main" val="1127692818"/>
      </p:ext>
    </p:extLst>
  </p:cSld>
  <p:clrMapOvr>
    <a:masterClrMapping/>
  </p:clrMapOvr>
  <mc:AlternateContent xmlns:mc="http://schemas.openxmlformats.org/markup-compatibility/2006">
    <mc:Choice xmlns:p14="http://schemas.microsoft.com/office/powerpoint/2010/main" Requires="p14">
      <p:transition spd="slow" p14:dur="1500" advTm="10678">
        <p:split orient="vert"/>
      </p:transition>
    </mc:Choice>
    <mc:Fallback>
      <p:transition spd="slow" advTm="10678">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Establishment Information</a:t>
            </a:r>
            <a:endParaRPr lang="en-US" dirty="0"/>
          </a:p>
        </p:txBody>
      </p:sp>
      <p:sp>
        <p:nvSpPr>
          <p:cNvPr id="4" name="Content Placeholder 3"/>
          <p:cNvSpPr>
            <a:spLocks noGrp="1"/>
          </p:cNvSpPr>
          <p:nvPr>
            <p:ph idx="1"/>
          </p:nvPr>
        </p:nvSpPr>
        <p:spPr/>
        <p:txBody>
          <a:bodyPr/>
          <a:lstStyle/>
          <a:p>
            <a:endParaRPr lang="en-US"/>
          </a:p>
        </p:txBody>
      </p:sp>
      <p:sp>
        <p:nvSpPr>
          <p:cNvPr id="5" name="TextBox 4"/>
          <p:cNvSpPr txBox="1"/>
          <p:nvPr/>
        </p:nvSpPr>
        <p:spPr>
          <a:xfrm>
            <a:off x="1627742" y="6148778"/>
            <a:ext cx="8305800" cy="369332"/>
          </a:xfrm>
          <a:prstGeom prst="rect">
            <a:avLst/>
          </a:prstGeom>
          <a:noFill/>
        </p:spPr>
        <p:txBody>
          <a:bodyPr wrap="square" rtlCol="0">
            <a:spAutoFit/>
          </a:bodyPr>
          <a:lstStyle/>
          <a:p>
            <a:r>
              <a:rPr lang="en-US" dirty="0"/>
              <a:t>Any changes can be made by clicking in the box and typing or choosing an option.</a:t>
            </a:r>
          </a:p>
        </p:txBody>
      </p:sp>
      <p:pic>
        <p:nvPicPr>
          <p:cNvPr id="7" name="Picture 6"/>
          <p:cNvPicPr>
            <a:picLocks noChangeAspect="1"/>
          </p:cNvPicPr>
          <p:nvPr/>
        </p:nvPicPr>
        <p:blipFill>
          <a:blip r:embed="rId2"/>
          <a:stretch>
            <a:fillRect/>
          </a:stretch>
        </p:blipFill>
        <p:spPr>
          <a:xfrm>
            <a:off x="1103312" y="1355075"/>
            <a:ext cx="8946541" cy="4594033"/>
          </a:xfrm>
          <a:prstGeom prst="rect">
            <a:avLst/>
          </a:prstGeom>
        </p:spPr>
      </p:pic>
    </p:spTree>
    <p:extLst>
      <p:ext uri="{BB962C8B-B14F-4D97-AF65-F5344CB8AC3E}">
        <p14:creationId xmlns:p14="http://schemas.microsoft.com/office/powerpoint/2010/main" val="2557150186"/>
      </p:ext>
    </p:extLst>
  </p:cSld>
  <p:clrMapOvr>
    <a:masterClrMapping/>
  </p:clrMapOvr>
  <mc:AlternateContent xmlns:mc="http://schemas.openxmlformats.org/markup-compatibility/2006">
    <mc:Choice xmlns:p14="http://schemas.microsoft.com/office/powerpoint/2010/main" Requires="p14">
      <p:transition spd="med" p14:dur="700" advTm="9228">
        <p:fade/>
      </p:transition>
    </mc:Choice>
    <mc:Fallback>
      <p:transition spd="med" advTm="9228">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 Information</a:t>
            </a:r>
            <a:endParaRPr lang="en-US" dirty="0"/>
          </a:p>
        </p:txBody>
      </p:sp>
      <p:sp>
        <p:nvSpPr>
          <p:cNvPr id="3" name="Content Placeholder 2"/>
          <p:cNvSpPr>
            <a:spLocks noGrp="1"/>
          </p:cNvSpPr>
          <p:nvPr>
            <p:ph idx="1"/>
          </p:nvPr>
        </p:nvSpPr>
        <p:spPr/>
        <p:txBody>
          <a:bodyPr/>
          <a:lstStyle/>
          <a:p>
            <a:r>
              <a:rPr lang="en-US" dirty="0" smtClean="0"/>
              <a:t>Input </a:t>
            </a:r>
            <a:endParaRPr lang="en-US" dirty="0"/>
          </a:p>
        </p:txBody>
      </p:sp>
      <p:sp>
        <p:nvSpPr>
          <p:cNvPr id="6" name="TextBox 5"/>
          <p:cNvSpPr txBox="1"/>
          <p:nvPr/>
        </p:nvSpPr>
        <p:spPr>
          <a:xfrm>
            <a:off x="2057400" y="5943600"/>
            <a:ext cx="7772400" cy="646331"/>
          </a:xfrm>
          <a:prstGeom prst="rect">
            <a:avLst/>
          </a:prstGeom>
          <a:noFill/>
        </p:spPr>
        <p:txBody>
          <a:bodyPr wrap="square" rtlCol="0">
            <a:spAutoFit/>
          </a:bodyPr>
          <a:lstStyle/>
          <a:p>
            <a:r>
              <a:rPr lang="en-US" dirty="0" smtClean="0"/>
              <a:t>Choose ownership type; major firm owner, and enter “other” explanation </a:t>
            </a:r>
            <a:r>
              <a:rPr lang="en-US" dirty="0" smtClean="0"/>
              <a:t>and/or Owner/Officer</a:t>
            </a:r>
            <a:r>
              <a:rPr lang="en-US" dirty="0" smtClean="0"/>
              <a:t>, and stock holder information.</a:t>
            </a:r>
            <a:endParaRPr lang="en-US" dirty="0"/>
          </a:p>
        </p:txBody>
      </p:sp>
      <p:pic>
        <p:nvPicPr>
          <p:cNvPr id="4" name="Picture 3"/>
          <p:cNvPicPr>
            <a:picLocks noChangeAspect="1"/>
          </p:cNvPicPr>
          <p:nvPr/>
        </p:nvPicPr>
        <p:blipFill>
          <a:blip r:embed="rId2"/>
          <a:stretch>
            <a:fillRect/>
          </a:stretch>
        </p:blipFill>
        <p:spPr>
          <a:xfrm>
            <a:off x="1103312" y="2100766"/>
            <a:ext cx="8946541" cy="3914775"/>
          </a:xfrm>
          <a:prstGeom prst="rect">
            <a:avLst/>
          </a:prstGeom>
        </p:spPr>
      </p:pic>
    </p:spTree>
    <p:extLst>
      <p:ext uri="{BB962C8B-B14F-4D97-AF65-F5344CB8AC3E}">
        <p14:creationId xmlns:p14="http://schemas.microsoft.com/office/powerpoint/2010/main" val="2712888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11141">
        <p15:prstTrans prst="pageCurlDouble"/>
      </p:transition>
    </mc:Choice>
    <mc:Fallback>
      <p:transition spd="slow" advTm="11141">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&amp; </a:t>
            </a:r>
            <a:r>
              <a:rPr lang="en-US" dirty="0" err="1" smtClean="0"/>
              <a:t>SIgn</a:t>
            </a:r>
            <a:endParaRPr lang="en-US" dirty="0"/>
          </a:p>
        </p:txBody>
      </p:sp>
      <p:sp>
        <p:nvSpPr>
          <p:cNvPr id="3" name="Content Placeholder 2"/>
          <p:cNvSpPr>
            <a:spLocks noGrp="1"/>
          </p:cNvSpPr>
          <p:nvPr>
            <p:ph idx="1"/>
          </p:nvPr>
        </p:nvSpPr>
        <p:spPr/>
        <p:txBody>
          <a:bodyPr/>
          <a:lstStyle/>
          <a:p>
            <a:endParaRPr lang="en-US"/>
          </a:p>
        </p:txBody>
      </p:sp>
      <p:sp>
        <p:nvSpPr>
          <p:cNvPr id="6" name="TextBox 5"/>
          <p:cNvSpPr txBox="1"/>
          <p:nvPr/>
        </p:nvSpPr>
        <p:spPr>
          <a:xfrm>
            <a:off x="1103311" y="6248401"/>
            <a:ext cx="9031289" cy="646331"/>
          </a:xfrm>
          <a:prstGeom prst="rect">
            <a:avLst/>
          </a:prstGeom>
          <a:noFill/>
        </p:spPr>
        <p:txBody>
          <a:bodyPr wrap="square" rtlCol="0">
            <a:spAutoFit/>
          </a:bodyPr>
          <a:lstStyle/>
          <a:p>
            <a:r>
              <a:rPr lang="en-US" dirty="0"/>
              <a:t>Review and use “edit” to make any changes.  Read the electronic signature disclosure and, if you agree, affix your electronic signature</a:t>
            </a:r>
          </a:p>
        </p:txBody>
      </p:sp>
      <p:pic>
        <p:nvPicPr>
          <p:cNvPr id="4" name="Picture 3"/>
          <p:cNvPicPr>
            <a:picLocks noChangeAspect="1"/>
          </p:cNvPicPr>
          <p:nvPr/>
        </p:nvPicPr>
        <p:blipFill>
          <a:blip r:embed="rId2"/>
          <a:stretch>
            <a:fillRect/>
          </a:stretch>
        </p:blipFill>
        <p:spPr>
          <a:xfrm>
            <a:off x="1103313" y="2052916"/>
            <a:ext cx="8946540" cy="4076421"/>
          </a:xfrm>
          <a:prstGeom prst="rect">
            <a:avLst/>
          </a:prstGeom>
        </p:spPr>
      </p:pic>
    </p:spTree>
    <p:extLst>
      <p:ext uri="{BB962C8B-B14F-4D97-AF65-F5344CB8AC3E}">
        <p14:creationId xmlns:p14="http://schemas.microsoft.com/office/powerpoint/2010/main" val="3872974705"/>
      </p:ext>
    </p:extLst>
  </p:cSld>
  <p:clrMapOvr>
    <a:masterClrMapping/>
  </p:clrMapOvr>
  <p:transition spd="slow" advTm="11081">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&amp; Sign</a:t>
            </a:r>
            <a:endParaRPr lang="en-US" dirty="0"/>
          </a:p>
        </p:txBody>
      </p:sp>
      <p:sp>
        <p:nvSpPr>
          <p:cNvPr id="3" name="Content Placeholder 2"/>
          <p:cNvSpPr>
            <a:spLocks noGrp="1"/>
          </p:cNvSpPr>
          <p:nvPr>
            <p:ph idx="1"/>
          </p:nvPr>
        </p:nvSpPr>
        <p:spPr/>
        <p:txBody>
          <a:bodyPr/>
          <a:lstStyle/>
          <a:p>
            <a:endParaRPr lang="en-US"/>
          </a:p>
        </p:txBody>
      </p:sp>
      <p:sp>
        <p:nvSpPr>
          <p:cNvPr id="6" name="TextBox 5"/>
          <p:cNvSpPr txBox="1"/>
          <p:nvPr/>
        </p:nvSpPr>
        <p:spPr>
          <a:xfrm>
            <a:off x="1103311" y="6248401"/>
            <a:ext cx="9031289" cy="646331"/>
          </a:xfrm>
          <a:prstGeom prst="rect">
            <a:avLst/>
          </a:prstGeom>
          <a:noFill/>
        </p:spPr>
        <p:txBody>
          <a:bodyPr wrap="square" rtlCol="0">
            <a:spAutoFit/>
          </a:bodyPr>
          <a:lstStyle/>
          <a:p>
            <a:r>
              <a:rPr lang="en-US" dirty="0"/>
              <a:t>Review and use “edit” to make any changes.  Read the electronic signature disclosure and, if you agree, affix your electronic </a:t>
            </a:r>
            <a:r>
              <a:rPr lang="en-US" dirty="0" smtClean="0"/>
              <a:t>signature.</a:t>
            </a:r>
            <a:endParaRPr lang="en-US" dirty="0"/>
          </a:p>
        </p:txBody>
      </p:sp>
      <p:pic>
        <p:nvPicPr>
          <p:cNvPr id="4" name="Picture 3"/>
          <p:cNvPicPr>
            <a:picLocks noChangeAspect="1"/>
          </p:cNvPicPr>
          <p:nvPr/>
        </p:nvPicPr>
        <p:blipFill>
          <a:blip r:embed="rId2"/>
          <a:stretch>
            <a:fillRect/>
          </a:stretch>
        </p:blipFill>
        <p:spPr>
          <a:xfrm>
            <a:off x="1103313" y="2052916"/>
            <a:ext cx="8946540" cy="4076421"/>
          </a:xfrm>
          <a:prstGeom prst="rect">
            <a:avLst/>
          </a:prstGeom>
        </p:spPr>
      </p:pic>
      <p:sp>
        <p:nvSpPr>
          <p:cNvPr id="7" name="TextBox 6"/>
          <p:cNvSpPr txBox="1"/>
          <p:nvPr/>
        </p:nvSpPr>
        <p:spPr>
          <a:xfrm>
            <a:off x="815248" y="1718631"/>
            <a:ext cx="9485523" cy="2308324"/>
          </a:xfrm>
          <a:prstGeom prst="rect">
            <a:avLst/>
          </a:prstGeom>
          <a:solidFill>
            <a:schemeClr val="accent5"/>
          </a:solidFill>
        </p:spPr>
        <p:txBody>
          <a:bodyPr wrap="square" rtlCol="0">
            <a:spAutoFit/>
          </a:bodyPr>
          <a:lstStyle/>
          <a:p>
            <a:r>
              <a:rPr lang="en-US" b="1" smtClean="0"/>
              <a:t>By signing below I affirm that the information contained herein is true and correct to the best of my knowledge and belief.  I further understand that per KRS 369.107 and 369.109, by signing the Electronic Signature Acknowledgement Form, I agree that my electronic signature is the valid and legally binding equivalent of my handwritten signature.  I will not, at any time in the future, repudiate the meaning of my electronic signature or claim that my electronic signature was not legally binding.  If at any time in the future I wish to terminate this authorization for my electronic signature I must notify the board by certified mail.</a:t>
            </a:r>
            <a:endParaRPr lang="en-US" b="1" dirty="0"/>
          </a:p>
        </p:txBody>
      </p:sp>
    </p:spTree>
    <p:extLst>
      <p:ext uri="{BB962C8B-B14F-4D97-AF65-F5344CB8AC3E}">
        <p14:creationId xmlns:p14="http://schemas.microsoft.com/office/powerpoint/2010/main" val="862016296"/>
      </p:ext>
    </p:extLst>
  </p:cSld>
  <p:clrMapOvr>
    <a:masterClrMapping/>
  </p:clrMapOvr>
  <mc:AlternateContent xmlns:mc="http://schemas.openxmlformats.org/markup-compatibility/2006">
    <mc:Choice xmlns:p14="http://schemas.microsoft.com/office/powerpoint/2010/main" Requires="p14">
      <p:transition spd="med" p14:dur="700" advTm="12728">
        <p:fade/>
      </p:transition>
    </mc:Choice>
    <mc:Fallback>
      <p:transition spd="med" advTm="1272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a:t>
            </a:r>
            <a:endParaRPr lang="en-US" dirty="0"/>
          </a:p>
        </p:txBody>
      </p:sp>
      <p:sp>
        <p:nvSpPr>
          <p:cNvPr id="3" name="Content Placeholder 2"/>
          <p:cNvSpPr>
            <a:spLocks noGrp="1"/>
          </p:cNvSpPr>
          <p:nvPr>
            <p:ph idx="1"/>
          </p:nvPr>
        </p:nvSpPr>
        <p:spPr>
          <a:xfrm>
            <a:off x="1103312" y="4814371"/>
            <a:ext cx="8946541" cy="1434028"/>
          </a:xfrm>
        </p:spPr>
        <p:txBody>
          <a:bodyPr/>
          <a:lstStyle/>
          <a:p>
            <a:r>
              <a:rPr lang="en-US" dirty="0" smtClean="0"/>
              <a:t>Choose payment type.  </a:t>
            </a:r>
          </a:p>
          <a:p>
            <a:r>
              <a:rPr lang="en-US" dirty="0" smtClean="0"/>
              <a:t>At this point, you still have the option to cancel the renewal and restart or complete a paper renewal.</a:t>
            </a:r>
            <a:endParaRPr lang="en-US" dirty="0"/>
          </a:p>
        </p:txBody>
      </p:sp>
      <p:pic>
        <p:nvPicPr>
          <p:cNvPr id="4" name="Picture 3"/>
          <p:cNvPicPr>
            <a:picLocks noChangeAspect="1"/>
          </p:cNvPicPr>
          <p:nvPr/>
        </p:nvPicPr>
        <p:blipFill>
          <a:blip r:embed="rId2"/>
          <a:stretch>
            <a:fillRect/>
          </a:stretch>
        </p:blipFill>
        <p:spPr>
          <a:xfrm>
            <a:off x="523875" y="2133600"/>
            <a:ext cx="11144250" cy="2590800"/>
          </a:xfrm>
          <a:prstGeom prst="rect">
            <a:avLst/>
          </a:prstGeom>
        </p:spPr>
      </p:pic>
    </p:spTree>
    <p:extLst>
      <p:ext uri="{BB962C8B-B14F-4D97-AF65-F5344CB8AC3E}">
        <p14:creationId xmlns:p14="http://schemas.microsoft.com/office/powerpoint/2010/main" val="2378892580"/>
      </p:ext>
    </p:extLst>
  </p:cSld>
  <p:clrMapOvr>
    <a:masterClrMapping/>
  </p:clrMapOvr>
  <p:transition spd="med" advTm="11619">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Payment information</a:t>
            </a:r>
            <a:endParaRPr lang="en-US" dirty="0"/>
          </a:p>
        </p:txBody>
      </p:sp>
      <p:pic>
        <p:nvPicPr>
          <p:cNvPr id="4" name="Content Placeholder 3"/>
          <p:cNvPicPr>
            <a:picLocks noGrp="1" noChangeAspect="1"/>
          </p:cNvPicPr>
          <p:nvPr>
            <p:ph idx="1"/>
          </p:nvPr>
        </p:nvPicPr>
        <p:blipFill>
          <a:blip r:embed="rId2"/>
          <a:stretch>
            <a:fillRect/>
          </a:stretch>
        </p:blipFill>
        <p:spPr>
          <a:xfrm>
            <a:off x="1233889" y="2052638"/>
            <a:ext cx="6830722" cy="4195762"/>
          </a:xfrm>
          <a:prstGeom prst="rect">
            <a:avLst/>
          </a:prstGeom>
        </p:spPr>
      </p:pic>
      <p:sp>
        <p:nvSpPr>
          <p:cNvPr id="5" name="TextBox 4"/>
          <p:cNvSpPr txBox="1"/>
          <p:nvPr/>
        </p:nvSpPr>
        <p:spPr>
          <a:xfrm>
            <a:off x="8315899" y="2138191"/>
            <a:ext cx="2133600" cy="2862322"/>
          </a:xfrm>
          <a:prstGeom prst="rect">
            <a:avLst/>
          </a:prstGeom>
          <a:noFill/>
        </p:spPr>
        <p:txBody>
          <a:bodyPr wrap="square" rtlCol="0">
            <a:spAutoFit/>
          </a:bodyPr>
          <a:lstStyle/>
          <a:p>
            <a:r>
              <a:rPr lang="en-US" dirty="0"/>
              <a:t>Credit Card payments are subject to a 2.75% portal fee based upon the TOTAL of the transaction.  ACH payments are subject to a $2 flat fee regardless of the total.</a:t>
            </a:r>
          </a:p>
        </p:txBody>
      </p:sp>
    </p:spTree>
    <p:extLst>
      <p:ext uri="{BB962C8B-B14F-4D97-AF65-F5344CB8AC3E}">
        <p14:creationId xmlns:p14="http://schemas.microsoft.com/office/powerpoint/2010/main" val="19688432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11429">
        <p15:prstTrans prst="prestige"/>
      </p:transition>
    </mc:Choice>
    <mc:Fallback>
      <p:transition spd="slow" advTm="11429">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Payment</a:t>
            </a:r>
            <a:endParaRPr lang="en-US" dirty="0"/>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1981200" y="6019800"/>
            <a:ext cx="8305800" cy="707886"/>
          </a:xfrm>
          <a:prstGeom prst="rect">
            <a:avLst/>
          </a:prstGeom>
          <a:noFill/>
        </p:spPr>
        <p:txBody>
          <a:bodyPr wrap="square" rtlCol="0">
            <a:spAutoFit/>
          </a:bodyPr>
          <a:lstStyle/>
          <a:p>
            <a:r>
              <a:rPr lang="en-US" sz="2000" dirty="0" smtClean="0"/>
              <a:t>Review payment information.  At this point you can still cancel the renewal and start over or complete a paper renewal.</a:t>
            </a:r>
            <a:endParaRPr lang="en-US" sz="2000" dirty="0"/>
          </a:p>
        </p:txBody>
      </p:sp>
      <p:pic>
        <p:nvPicPr>
          <p:cNvPr id="4" name="Picture 3"/>
          <p:cNvPicPr>
            <a:picLocks noChangeAspect="1"/>
          </p:cNvPicPr>
          <p:nvPr/>
        </p:nvPicPr>
        <p:blipFill>
          <a:blip r:embed="rId2"/>
          <a:stretch>
            <a:fillRect/>
          </a:stretch>
        </p:blipFill>
        <p:spPr>
          <a:xfrm>
            <a:off x="1103312" y="2152649"/>
            <a:ext cx="8607425" cy="3421885"/>
          </a:xfrm>
          <a:prstGeom prst="rect">
            <a:avLst/>
          </a:prstGeom>
        </p:spPr>
      </p:pic>
    </p:spTree>
    <p:extLst>
      <p:ext uri="{BB962C8B-B14F-4D97-AF65-F5344CB8AC3E}">
        <p14:creationId xmlns:p14="http://schemas.microsoft.com/office/powerpoint/2010/main" val="3831256550"/>
      </p:ext>
    </p:extLst>
  </p:cSld>
  <p:clrMapOvr>
    <a:masterClrMapping/>
  </p:clrMapOvr>
  <p:transition spd="slow" advTm="11354">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7C2F57BB4F20449D47E236F06A8240" ma:contentTypeVersion="2" ma:contentTypeDescription="Create a new document." ma:contentTypeScope="" ma:versionID="7dad3087a781407cde8c3f724700a952">
  <xsd:schema xmlns:xsd="http://www.w3.org/2001/XMLSchema" xmlns:xs="http://www.w3.org/2001/XMLSchema" xmlns:p="http://schemas.microsoft.com/office/2006/metadata/properties" xmlns:ns1="http://schemas.microsoft.com/sharepoint/v3" xmlns:ns2="80d29452-18b3-4d15-83e2-b6fd7f8f4e4b" targetNamespace="http://schemas.microsoft.com/office/2006/metadata/properties" ma:root="true" ma:fieldsID="b111a66bfdf1f84b4c06f88f13c4b960" ns1:_="" ns2:_="">
    <xsd:import namespace="http://schemas.microsoft.com/sharepoint/v3"/>
    <xsd:import namespace="80d29452-18b3-4d15-83e2-b6fd7f8f4e4b"/>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d29452-18b3-4d15-83e2-b6fd7f8f4e4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EF71D06-1AD1-4D2C-B477-A74482AAF5C1}"/>
</file>

<file path=customXml/itemProps2.xml><?xml version="1.0" encoding="utf-8"?>
<ds:datastoreItem xmlns:ds="http://schemas.openxmlformats.org/officeDocument/2006/customXml" ds:itemID="{646FFFF7-5104-4BA1-9E45-487066E76F53}"/>
</file>

<file path=customXml/itemProps3.xml><?xml version="1.0" encoding="utf-8"?>
<ds:datastoreItem xmlns:ds="http://schemas.openxmlformats.org/officeDocument/2006/customXml" ds:itemID="{61175953-C374-42FC-A919-3B09AAE29523}"/>
</file>

<file path=docProps/app.xml><?xml version="1.0" encoding="utf-8"?>
<Properties xmlns="http://schemas.openxmlformats.org/officeDocument/2006/extended-properties" xmlns:vt="http://schemas.openxmlformats.org/officeDocument/2006/docPropsVTypes">
  <Template>Ion</Template>
  <TotalTime>91</TotalTime>
  <Words>453</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KBEFD</vt:lpstr>
      <vt:lpstr>Establishment Renewal Login</vt:lpstr>
      <vt:lpstr>Review Establishment Information</vt:lpstr>
      <vt:lpstr>Ownership Information</vt:lpstr>
      <vt:lpstr>Review &amp; SIgn</vt:lpstr>
      <vt:lpstr>Review &amp; Sign</vt:lpstr>
      <vt:lpstr>Payment </vt:lpstr>
      <vt:lpstr>Input Payment information</vt:lpstr>
      <vt:lpstr>Review Payment</vt:lpstr>
      <vt:lpstr>Confirm Payment</vt:lpstr>
      <vt:lpstr>Temporary Certificate</vt:lpstr>
      <vt:lpstr>GPL</vt:lpstr>
      <vt:lpstr>Thank you </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12</cp:revision>
  <dcterms:created xsi:type="dcterms:W3CDTF">2016-07-01T18:18:59Z</dcterms:created>
  <dcterms:modified xsi:type="dcterms:W3CDTF">2016-07-01T20:36:25Z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0x010100597C2F57BB4F20449D47E236F06A8240</vt:lpwstr>
  </property>
</Properties>
</file>